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9"/>
  </p:notesMasterIdLst>
  <p:sldIdLst>
    <p:sldId id="259" r:id="rId2"/>
    <p:sldId id="258" r:id="rId3"/>
    <p:sldId id="260" r:id="rId4"/>
    <p:sldId id="261"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25BA0-8F21-48AF-9B21-D2F9CA0331C3}"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F32F7-8828-4FA8-9421-F3587B42400D}" type="slidenum">
              <a:rPr lang="en-US" smtClean="0"/>
              <a:t>‹#›</a:t>
            </a:fld>
            <a:endParaRPr lang="en-US"/>
          </a:p>
        </p:txBody>
      </p:sp>
    </p:spTree>
    <p:extLst>
      <p:ext uri="{BB962C8B-B14F-4D97-AF65-F5344CB8AC3E}">
        <p14:creationId xmlns:p14="http://schemas.microsoft.com/office/powerpoint/2010/main" val="353649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125E86-18CA-4FBA-AF26-FF249D60561C}" type="datetime2">
              <a:rPr lang="en-US" smtClean="0"/>
              <a:t>Wednesday, May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7B323-D748-40B6-AC9A-E8F6F6835694}" type="datetime2">
              <a:rPr lang="en-US" smtClean="0"/>
              <a:t>Wednesday, May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26A516-DE08-40CC-B6AB-76FEC5BB0354}" type="datetime2">
              <a:rPr lang="en-US" smtClean="0"/>
              <a:t>Wednesday, May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E5A02A-C9AD-4B36-B616-549ADF470F1D}" type="datetime2">
              <a:rPr lang="en-US" smtClean="0"/>
              <a:t>Wednesday, May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3D190-52C2-413D-8183-F0D368E87C00}" type="datetime2">
              <a:rPr lang="en-US" smtClean="0"/>
              <a:t>Wednesday, May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FB9DAE-D56D-478B-932A-DBCB4064E3F1}" type="datetime2">
              <a:rPr lang="en-US" smtClean="0"/>
              <a:t>Wednesday, May 26,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957571-BCA7-4E21-9378-8D0B5D54E99A}" type="datetime2">
              <a:rPr lang="en-US" smtClean="0"/>
              <a:t>Wednesday, May 26,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228EC4-CE02-4F83-84CA-0E7A60168C8F}" type="datetime2">
              <a:rPr lang="en-US" smtClean="0"/>
              <a:t>Wednesday, May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F16D8-26E2-4FC5-AC29-9626B350BD29}" type="datetime2">
              <a:rPr lang="en-US" smtClean="0"/>
              <a:t>Wednesday, May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53D9C-4EAE-4F95-832F-483AC1142F96}" type="datetime2">
              <a:rPr lang="en-US" smtClean="0"/>
              <a:t>Wednesday, May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92DC62-6617-4F4D-8385-0EEEABD03BDC}" type="datetime2">
              <a:rPr lang="en-US" smtClean="0"/>
              <a:t>Wednesday, May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9F11E-249F-4DDE-A122-CE452F0D57EA}" type="datetime2">
              <a:rPr lang="en-US" smtClean="0"/>
              <a:t>Wednesday, May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8BE6C4-01A5-411E-ABA7-698D52D7BD44}" type="datetime2">
              <a:rPr lang="en-US" smtClean="0"/>
              <a:t>Wednesday, May 26,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5756A0-F058-4AC4-85EC-A126A21A5CDB}" type="datetime2">
              <a:rPr lang="en-US" smtClean="0"/>
              <a:t>Wednesday, May 26,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ED2DD-90A6-4992-8ABD-DC4C076A5956}" type="datetime2">
              <a:rPr lang="en-US" smtClean="0"/>
              <a:t>Wednesday, May 26,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A5A88-385E-4A6F-84AE-18315B48F366}" type="datetime2">
              <a:rPr lang="en-US" smtClean="0"/>
              <a:t>Wednesday, May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54976C-650D-4CC9-901C-56A760E6973E}" type="datetime2">
              <a:rPr lang="en-US" smtClean="0"/>
              <a:t>Wednesday, May 26, 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E0486219-81D4-4FD4-8EE5-E37BFE1AE312}" type="datetime2">
              <a:rPr lang="en-US" smtClean="0"/>
              <a:t>Wednesday, May 26, 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hdr="0" ftr="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530492" y="2606700"/>
            <a:ext cx="9440034" cy="1833274"/>
          </a:xfrm>
        </p:spPr>
        <p:txBody>
          <a:bodyPr>
            <a:normAutofit fontScale="90000"/>
          </a:bodyPr>
          <a:lstStyle/>
          <a:p>
            <a:br>
              <a:rPr lang="en-US" sz="7200" b="1" dirty="0">
                <a:solidFill>
                  <a:schemeClr val="tx1">
                    <a:lumMod val="95000"/>
                  </a:schemeClr>
                </a:solidFill>
              </a:rPr>
            </a:br>
            <a:r>
              <a:rPr lang="en-US" sz="7200" b="1" dirty="0">
                <a:solidFill>
                  <a:srgbClr val="C00000"/>
                </a:solidFill>
              </a:rPr>
              <a:t>Zimele Unit Trust</a:t>
            </a:r>
            <a:br>
              <a:rPr lang="en-US" sz="7200" b="1" dirty="0">
                <a:solidFill>
                  <a:schemeClr val="tx1">
                    <a:lumMod val="95000"/>
                  </a:schemeClr>
                </a:solidFill>
              </a:rPr>
            </a:br>
            <a:br>
              <a:rPr lang="en-US" sz="7200" b="1" dirty="0">
                <a:solidFill>
                  <a:schemeClr val="tx1">
                    <a:lumMod val="95000"/>
                  </a:schemeClr>
                </a:solidFill>
              </a:rPr>
            </a:br>
            <a:r>
              <a:rPr lang="en-US" sz="7200" dirty="0">
                <a:solidFill>
                  <a:srgbClr val="00B0F0"/>
                </a:solidFill>
              </a:rPr>
              <a:t>Background on Request for Zimele Unit Holders Consent for Inter-Funds Transfer </a:t>
            </a:r>
          </a:p>
        </p:txBody>
      </p:sp>
      <p:pic>
        <p:nvPicPr>
          <p:cNvPr id="6" name="Picture 6">
            <a:extLst>
              <a:ext uri="{FF2B5EF4-FFF2-40B4-BE49-F238E27FC236}">
                <a16:creationId xmlns:a16="http://schemas.microsoft.com/office/drawing/2014/main" id="{86B5B068-C15C-4BD1-86CD-D4ECE8E16197}"/>
              </a:ext>
            </a:extLst>
          </p:cNvPr>
          <p:cNvPicPr>
            <a:picLocks noChangeAspect="1" noChangeArrowheads="1"/>
          </p:cNvPicPr>
          <p:nvPr/>
        </p:nvPicPr>
        <p:blipFill>
          <a:blip r:embed="rId4" cstate="print"/>
          <a:srcRect/>
          <a:stretch>
            <a:fillRect/>
          </a:stretch>
        </p:blipFill>
        <p:spPr bwMode="auto">
          <a:xfrm>
            <a:off x="0" y="6286486"/>
            <a:ext cx="2652896" cy="571504"/>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2A41635E-30EC-48F7-B3F2-7BEA3F26136E}"/>
              </a:ext>
            </a:extLst>
          </p:cNvPr>
          <p:cNvSpPr>
            <a:spLocks noGrp="1"/>
          </p:cNvSpPr>
          <p:nvPr>
            <p:ph type="dt" sz="half" idx="10"/>
          </p:nvPr>
        </p:nvSpPr>
        <p:spPr>
          <a:xfrm>
            <a:off x="9267839" y="6446573"/>
            <a:ext cx="2743200" cy="365125"/>
          </a:xfrm>
        </p:spPr>
        <p:txBody>
          <a:bodyPr/>
          <a:lstStyle/>
          <a:p>
            <a:fld id="{C6FE5634-B08B-4E40-9E03-80D513B51172}" type="datetime2">
              <a:rPr lang="en-US" sz="1600" b="1" smtClean="0">
                <a:solidFill>
                  <a:srgbClr val="00B0F0"/>
                </a:solidFill>
              </a:rPr>
              <a:t>Wednesday, May 26, 2021</a:t>
            </a:fld>
            <a:endParaRPr lang="en-US" sz="1600" b="1" dirty="0">
              <a:solidFill>
                <a:srgbClr val="00B0F0"/>
              </a:solidFill>
            </a:endParaRPr>
          </a:p>
        </p:txBody>
      </p:sp>
      <p:sp>
        <p:nvSpPr>
          <p:cNvPr id="7" name="Slide Number Placeholder 6">
            <a:extLst>
              <a:ext uri="{FF2B5EF4-FFF2-40B4-BE49-F238E27FC236}">
                <a16:creationId xmlns:a16="http://schemas.microsoft.com/office/drawing/2014/main" id="{E9B82B77-250F-4EC9-8DE7-C9018660E65E}"/>
              </a:ext>
            </a:extLst>
          </p:cNvPr>
          <p:cNvSpPr>
            <a:spLocks noGrp="1"/>
          </p:cNvSpPr>
          <p:nvPr>
            <p:ph type="sldNum" sz="quarter" idx="12"/>
          </p:nvPr>
        </p:nvSpPr>
        <p:spPr/>
        <p:txBody>
          <a:bodyPr/>
          <a:lstStyle/>
          <a:p>
            <a:fld id="{3A98EE3D-8CD1-4C3F-BD1C-C98C9596463C}" type="slidenum">
              <a:rPr lang="en-US" smtClean="0"/>
              <a:pPr/>
              <a:t>1</a:t>
            </a:fld>
            <a:endParaRPr lang="en-US" dirty="0"/>
          </a:p>
        </p:txBody>
      </p:sp>
    </p:spTree>
    <p:extLst>
      <p:ext uri="{BB962C8B-B14F-4D97-AF65-F5344CB8AC3E}">
        <p14:creationId xmlns:p14="http://schemas.microsoft.com/office/powerpoint/2010/main" val="6337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ctrTitle"/>
          </p:nvPr>
        </p:nvSpPr>
        <p:spPr>
          <a:xfrm>
            <a:off x="1375983" y="262958"/>
            <a:ext cx="9440034" cy="855141"/>
          </a:xfrm>
        </p:spPr>
        <p:txBody>
          <a:bodyPr>
            <a:normAutofit/>
          </a:bodyPr>
          <a:lstStyle/>
          <a:p>
            <a:r>
              <a:rPr lang="en-US" sz="4000" b="1" dirty="0">
                <a:solidFill>
                  <a:srgbClr val="C00000"/>
                </a:solidFill>
              </a:rPr>
              <a:t>CMA Circular Number 8 of 2020</a:t>
            </a:r>
          </a:p>
        </p:txBody>
      </p:sp>
      <p:sp>
        <p:nvSpPr>
          <p:cNvPr id="8" name="Subtitle 7">
            <a:extLst>
              <a:ext uri="{FF2B5EF4-FFF2-40B4-BE49-F238E27FC236}">
                <a16:creationId xmlns:a16="http://schemas.microsoft.com/office/drawing/2014/main" id="{E3A7EE84-5BFB-49DC-9A95-69EE134E3572}"/>
              </a:ext>
            </a:extLst>
          </p:cNvPr>
          <p:cNvSpPr>
            <a:spLocks noGrp="1"/>
          </p:cNvSpPr>
          <p:nvPr>
            <p:ph type="subTitle" idx="1"/>
          </p:nvPr>
        </p:nvSpPr>
        <p:spPr>
          <a:xfrm>
            <a:off x="1370693" y="1331650"/>
            <a:ext cx="9440034" cy="4827835"/>
          </a:xfrm>
        </p:spPr>
        <p:txBody>
          <a:bodyPr/>
          <a:lstStyle/>
          <a:p>
            <a:pPr marL="342900" indent="-342900" algn="l">
              <a:buFont typeface="Arial" panose="020B0604020202020204" pitchFamily="34" charset="0"/>
              <a:buChar char="•"/>
            </a:pPr>
            <a:r>
              <a:rPr lang="en-US" b="1" dirty="0">
                <a:solidFill>
                  <a:srgbClr val="00B0F0"/>
                </a:solidFill>
              </a:rPr>
              <a:t>Released on 9</a:t>
            </a:r>
            <a:r>
              <a:rPr lang="en-US" b="1" baseline="30000" dirty="0">
                <a:solidFill>
                  <a:srgbClr val="00B0F0"/>
                </a:solidFill>
              </a:rPr>
              <a:t>th</a:t>
            </a:r>
            <a:r>
              <a:rPr lang="en-US" b="1" dirty="0">
                <a:solidFill>
                  <a:srgbClr val="00B0F0"/>
                </a:solidFill>
              </a:rPr>
              <a:t> September 2020; commencement from 1</a:t>
            </a:r>
            <a:r>
              <a:rPr lang="en-US" b="1" baseline="30000" dirty="0">
                <a:solidFill>
                  <a:srgbClr val="00B0F0"/>
                </a:solidFill>
              </a:rPr>
              <a:t>st</a:t>
            </a:r>
            <a:r>
              <a:rPr lang="en-US" b="1" dirty="0">
                <a:solidFill>
                  <a:srgbClr val="00B0F0"/>
                </a:solidFill>
              </a:rPr>
              <a:t> January 2021</a:t>
            </a:r>
          </a:p>
          <a:p>
            <a:pPr algn="l"/>
            <a:r>
              <a:rPr lang="en-US" b="1" dirty="0">
                <a:solidFill>
                  <a:srgbClr val="00B0F0"/>
                </a:solidFill>
              </a:rPr>
              <a:t> </a:t>
            </a:r>
            <a:r>
              <a:rPr lang="en-US" b="1" dirty="0">
                <a:solidFill>
                  <a:srgbClr val="C00000"/>
                </a:solidFill>
              </a:rPr>
              <a:t>Objectives: </a:t>
            </a:r>
          </a:p>
          <a:p>
            <a:pPr marL="457200" indent="-457200" algn="l">
              <a:buFont typeface="+mj-lt"/>
              <a:buAutoNum type="arabicPeriod"/>
            </a:pPr>
            <a:r>
              <a:rPr lang="en-US" b="1" dirty="0">
                <a:solidFill>
                  <a:srgbClr val="00B0F0"/>
                </a:solidFill>
              </a:rPr>
              <a:t>Standardizing investment performance measurement and presentation by collective investment vehicles (CIS) or unit trusts </a:t>
            </a:r>
          </a:p>
          <a:p>
            <a:pPr marL="457200" indent="-457200" algn="l">
              <a:buFont typeface="+mj-lt"/>
              <a:buAutoNum type="arabicPeriod"/>
            </a:pPr>
            <a:r>
              <a:rPr lang="en-US" b="1" dirty="0">
                <a:solidFill>
                  <a:srgbClr val="00B0F0"/>
                </a:solidFill>
              </a:rPr>
              <a:t>To boost investor confidence</a:t>
            </a:r>
          </a:p>
          <a:p>
            <a:pPr marL="457200" indent="-457200" algn="l">
              <a:buFont typeface="+mj-lt"/>
              <a:buAutoNum type="arabicPeriod"/>
            </a:pPr>
            <a:r>
              <a:rPr lang="en-US" b="1" dirty="0">
                <a:solidFill>
                  <a:srgbClr val="00B0F0"/>
                </a:solidFill>
              </a:rPr>
              <a:t>To entrench international best practice in the CIS sector</a:t>
            </a:r>
          </a:p>
          <a:p>
            <a:pPr marL="342900" indent="-342900" algn="l">
              <a:buFont typeface="Arial" panose="020B0604020202020204" pitchFamily="34" charset="0"/>
              <a:buChar char="•"/>
            </a:pPr>
            <a:r>
              <a:rPr lang="en-US" b="1" dirty="0">
                <a:solidFill>
                  <a:srgbClr val="00B0F0"/>
                </a:solidFill>
              </a:rPr>
              <a:t>It is the duty of the Fund Manager to implement Circular no.8 as far as each fund is concerned</a:t>
            </a:r>
          </a:p>
          <a:p>
            <a:pPr marL="342900" indent="-342900" algn="l">
              <a:buFont typeface="Arial" panose="020B0604020202020204" pitchFamily="34" charset="0"/>
              <a:buChar char="•"/>
            </a:pPr>
            <a:r>
              <a:rPr lang="en-US" b="1" dirty="0">
                <a:solidFill>
                  <a:srgbClr val="00B0F0"/>
                </a:solidFill>
              </a:rPr>
              <a:t>CIS Rules &amp; Regulations released 20 years ago, more changes expected</a:t>
            </a:r>
          </a:p>
          <a:p>
            <a:pPr marL="342900" indent="-342900" algn="l">
              <a:buFont typeface="Arial" panose="020B0604020202020204" pitchFamily="34" charset="0"/>
              <a:buChar char="•"/>
            </a:pPr>
            <a:endParaRPr lang="en-US" b="1" dirty="0">
              <a:solidFill>
                <a:srgbClr val="00B0F0"/>
              </a:solidFill>
            </a:endParaRPr>
          </a:p>
          <a:p>
            <a:pPr marL="342900" indent="-342900" algn="l">
              <a:buFont typeface="Arial" panose="020B0604020202020204" pitchFamily="34" charset="0"/>
              <a:buChar char="•"/>
            </a:pPr>
            <a:endParaRPr lang="en-US" b="1" dirty="0">
              <a:solidFill>
                <a:srgbClr val="00B0F0"/>
              </a:solidFill>
            </a:endParaRPr>
          </a:p>
        </p:txBody>
      </p:sp>
      <p:sp>
        <p:nvSpPr>
          <p:cNvPr id="3" name="Date Placeholder 2">
            <a:extLst>
              <a:ext uri="{FF2B5EF4-FFF2-40B4-BE49-F238E27FC236}">
                <a16:creationId xmlns:a16="http://schemas.microsoft.com/office/drawing/2014/main" id="{E6692B2C-8D0D-4440-9AC3-A50AA4EEE2C6}"/>
              </a:ext>
            </a:extLst>
          </p:cNvPr>
          <p:cNvSpPr>
            <a:spLocks noGrp="1"/>
          </p:cNvSpPr>
          <p:nvPr>
            <p:ph type="dt" sz="half" idx="10"/>
          </p:nvPr>
        </p:nvSpPr>
        <p:spPr>
          <a:xfrm>
            <a:off x="9448800" y="6492875"/>
            <a:ext cx="2743200" cy="365125"/>
          </a:xfrm>
        </p:spPr>
        <p:txBody>
          <a:bodyPr/>
          <a:lstStyle/>
          <a:p>
            <a:fld id="{DD1D10DD-3A8C-4E91-BA7C-F4348D608275}" type="datetime2">
              <a:rPr lang="en-US" sz="1400" b="1" smtClean="0">
                <a:solidFill>
                  <a:srgbClr val="00B0F0"/>
                </a:solidFill>
              </a:rPr>
              <a:t>Wednesday, May 26, 2021</a:t>
            </a:fld>
            <a:endParaRPr lang="en-US" sz="1400" b="1" dirty="0">
              <a:solidFill>
                <a:srgbClr val="00B0F0"/>
              </a:solidFill>
            </a:endParaRPr>
          </a:p>
        </p:txBody>
      </p:sp>
      <p:sp>
        <p:nvSpPr>
          <p:cNvPr id="5" name="Slide Number Placeholder 4">
            <a:extLst>
              <a:ext uri="{FF2B5EF4-FFF2-40B4-BE49-F238E27FC236}">
                <a16:creationId xmlns:a16="http://schemas.microsoft.com/office/drawing/2014/main" id="{AFA65E48-1801-43AD-95E1-B9DD85B0848C}"/>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9" name="Picture 6">
            <a:extLst>
              <a:ext uri="{FF2B5EF4-FFF2-40B4-BE49-F238E27FC236}">
                <a16:creationId xmlns:a16="http://schemas.microsoft.com/office/drawing/2014/main" id="{DAAA83AF-9561-4003-A452-5F1DD4D9D27D}"/>
              </a:ext>
            </a:extLst>
          </p:cNvPr>
          <p:cNvPicPr>
            <a:picLocks noChangeAspect="1" noChangeArrowheads="1"/>
          </p:cNvPicPr>
          <p:nvPr/>
        </p:nvPicPr>
        <p:blipFill>
          <a:blip r:embed="rId3" cstate="print"/>
          <a:srcRect/>
          <a:stretch>
            <a:fillRect/>
          </a:stretch>
        </p:blipFill>
        <p:spPr bwMode="auto">
          <a:xfrm>
            <a:off x="0" y="6286486"/>
            <a:ext cx="2652896" cy="57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ctrTitle"/>
          </p:nvPr>
        </p:nvSpPr>
        <p:spPr>
          <a:xfrm>
            <a:off x="1375983" y="262958"/>
            <a:ext cx="9440034" cy="855141"/>
          </a:xfrm>
        </p:spPr>
        <p:txBody>
          <a:bodyPr>
            <a:normAutofit/>
          </a:bodyPr>
          <a:lstStyle/>
          <a:p>
            <a:r>
              <a:rPr lang="en-US" sz="4000" b="1" dirty="0">
                <a:solidFill>
                  <a:srgbClr val="C00000"/>
                </a:solidFill>
              </a:rPr>
              <a:t>CMA Circular Number 8</a:t>
            </a:r>
          </a:p>
        </p:txBody>
      </p:sp>
      <p:sp>
        <p:nvSpPr>
          <p:cNvPr id="8" name="Subtitle 7">
            <a:extLst>
              <a:ext uri="{FF2B5EF4-FFF2-40B4-BE49-F238E27FC236}">
                <a16:creationId xmlns:a16="http://schemas.microsoft.com/office/drawing/2014/main" id="{E3A7EE84-5BFB-49DC-9A95-69EE134E3572}"/>
              </a:ext>
            </a:extLst>
          </p:cNvPr>
          <p:cNvSpPr>
            <a:spLocks noGrp="1"/>
          </p:cNvSpPr>
          <p:nvPr>
            <p:ph type="subTitle" idx="1"/>
          </p:nvPr>
        </p:nvSpPr>
        <p:spPr>
          <a:xfrm>
            <a:off x="1370693" y="1331650"/>
            <a:ext cx="9440034" cy="4827835"/>
          </a:xfrm>
        </p:spPr>
        <p:txBody>
          <a:bodyPr>
            <a:normAutofit fontScale="92500" lnSpcReduction="20000"/>
          </a:bodyPr>
          <a:lstStyle/>
          <a:p>
            <a:pPr marL="342900" indent="-342900" algn="l">
              <a:buFont typeface="Arial" panose="020B0604020202020204" pitchFamily="34" charset="0"/>
              <a:buChar char="•"/>
            </a:pPr>
            <a:r>
              <a:rPr lang="en-US" sz="2600" b="1" dirty="0">
                <a:solidFill>
                  <a:srgbClr val="00B0F0"/>
                </a:solidFill>
                <a:latin typeface="+mj-lt"/>
              </a:rPr>
              <a:t>Sets out how each fund will be classified and managed based on asset class or maturity of assets</a:t>
            </a:r>
          </a:p>
          <a:p>
            <a:pPr algn="l"/>
            <a:r>
              <a:rPr lang="en-US" b="1" dirty="0">
                <a:solidFill>
                  <a:srgbClr val="C00000"/>
                </a:solidFill>
                <a:latin typeface="+mj-lt"/>
              </a:rPr>
              <a:t>1. </a:t>
            </a:r>
            <a:r>
              <a:rPr lang="en-US" sz="2600" b="1" dirty="0">
                <a:solidFill>
                  <a:srgbClr val="C00000"/>
                </a:solidFill>
                <a:latin typeface="+mj-lt"/>
              </a:rPr>
              <a:t>Money Market Fund </a:t>
            </a:r>
            <a:endParaRPr lang="en-US" sz="2600" b="0" i="0" u="none" strike="noStrike" baseline="0" dirty="0">
              <a:solidFill>
                <a:srgbClr val="C00000"/>
              </a:solidFill>
              <a:latin typeface="+mj-lt"/>
            </a:endParaRPr>
          </a:p>
          <a:p>
            <a:pPr algn="just"/>
            <a:r>
              <a:rPr lang="en-US" sz="2600" b="0" i="0" u="none" strike="noStrike" baseline="0" dirty="0">
                <a:solidFill>
                  <a:srgbClr val="00B0F0"/>
                </a:solidFill>
                <a:latin typeface="+mj-lt"/>
              </a:rPr>
              <a:t>Invests only in interest-earning money market instruments which have a maximum weighted average tenor of thirteen (13) months and includes credit-rated private commercial papers/approved public commercial papers, treasury bills, Government securities, call Deposits, certificate of deposit, including fixed deposits in commercial banks and deposit taking institutions, and any other like instruments as specified by the Central Bank of Kenya from time to time; </a:t>
            </a:r>
          </a:p>
          <a:p>
            <a:pPr marL="342900" indent="-342900" algn="l">
              <a:buFont typeface="Arial" panose="020B0604020202020204" pitchFamily="34" charset="0"/>
              <a:buChar char="•"/>
            </a:pPr>
            <a:endParaRPr lang="en-US" sz="2600" b="1" dirty="0">
              <a:solidFill>
                <a:srgbClr val="00B0F0"/>
              </a:solidFill>
              <a:latin typeface="+mj-lt"/>
            </a:endParaRPr>
          </a:p>
          <a:p>
            <a:pPr algn="l"/>
            <a:r>
              <a:rPr lang="en-US" sz="2600" b="1" dirty="0">
                <a:solidFill>
                  <a:srgbClr val="00B0F0"/>
                </a:solidFill>
                <a:latin typeface="+mj-lt"/>
              </a:rPr>
              <a:t>  </a:t>
            </a:r>
          </a:p>
          <a:p>
            <a:pPr marL="342900" indent="-342900" algn="l">
              <a:buFont typeface="Arial" panose="020B0604020202020204" pitchFamily="34" charset="0"/>
              <a:buChar char="•"/>
            </a:pPr>
            <a:endParaRPr lang="en-US" b="1" dirty="0">
              <a:solidFill>
                <a:srgbClr val="00B0F0"/>
              </a:solidFill>
            </a:endParaRPr>
          </a:p>
          <a:p>
            <a:pPr marL="342900" indent="-342900" algn="l">
              <a:buFont typeface="Arial" panose="020B0604020202020204" pitchFamily="34" charset="0"/>
              <a:buChar char="•"/>
            </a:pPr>
            <a:endParaRPr lang="en-US" b="1" dirty="0">
              <a:solidFill>
                <a:srgbClr val="00B0F0"/>
              </a:solidFill>
            </a:endParaRPr>
          </a:p>
        </p:txBody>
      </p:sp>
      <p:sp>
        <p:nvSpPr>
          <p:cNvPr id="3" name="Date Placeholder 2">
            <a:extLst>
              <a:ext uri="{FF2B5EF4-FFF2-40B4-BE49-F238E27FC236}">
                <a16:creationId xmlns:a16="http://schemas.microsoft.com/office/drawing/2014/main" id="{E6692B2C-8D0D-4440-9AC3-A50AA4EEE2C6}"/>
              </a:ext>
            </a:extLst>
          </p:cNvPr>
          <p:cNvSpPr>
            <a:spLocks noGrp="1"/>
          </p:cNvSpPr>
          <p:nvPr>
            <p:ph type="dt" sz="half" idx="10"/>
          </p:nvPr>
        </p:nvSpPr>
        <p:spPr>
          <a:xfrm>
            <a:off x="9448800" y="6492875"/>
            <a:ext cx="2743200" cy="365125"/>
          </a:xfrm>
        </p:spPr>
        <p:txBody>
          <a:bodyPr/>
          <a:lstStyle/>
          <a:p>
            <a:fld id="{DD1D10DD-3A8C-4E91-BA7C-F4348D608275}" type="datetime2">
              <a:rPr lang="en-US" sz="1400" b="1" smtClean="0">
                <a:solidFill>
                  <a:srgbClr val="00B0F0"/>
                </a:solidFill>
              </a:rPr>
              <a:t>Wednesday, May 26, 2021</a:t>
            </a:fld>
            <a:endParaRPr lang="en-US" sz="1400" b="1" dirty="0">
              <a:solidFill>
                <a:srgbClr val="00B0F0"/>
              </a:solidFill>
            </a:endParaRPr>
          </a:p>
        </p:txBody>
      </p:sp>
      <p:sp>
        <p:nvSpPr>
          <p:cNvPr id="5" name="Slide Number Placeholder 4">
            <a:extLst>
              <a:ext uri="{FF2B5EF4-FFF2-40B4-BE49-F238E27FC236}">
                <a16:creationId xmlns:a16="http://schemas.microsoft.com/office/drawing/2014/main" id="{AFA65E48-1801-43AD-95E1-B9DD85B0848C}"/>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9" name="Picture 6">
            <a:extLst>
              <a:ext uri="{FF2B5EF4-FFF2-40B4-BE49-F238E27FC236}">
                <a16:creationId xmlns:a16="http://schemas.microsoft.com/office/drawing/2014/main" id="{DAAA83AF-9561-4003-A452-5F1DD4D9D27D}"/>
              </a:ext>
            </a:extLst>
          </p:cNvPr>
          <p:cNvPicPr>
            <a:picLocks noChangeAspect="1" noChangeArrowheads="1"/>
          </p:cNvPicPr>
          <p:nvPr/>
        </p:nvPicPr>
        <p:blipFill>
          <a:blip r:embed="rId2" cstate="print"/>
          <a:srcRect/>
          <a:stretch>
            <a:fillRect/>
          </a:stretch>
        </p:blipFill>
        <p:spPr bwMode="auto">
          <a:xfrm>
            <a:off x="0" y="6286486"/>
            <a:ext cx="2652896" cy="57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45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ctrTitle"/>
          </p:nvPr>
        </p:nvSpPr>
        <p:spPr>
          <a:xfrm>
            <a:off x="1375983" y="262958"/>
            <a:ext cx="9440034" cy="855141"/>
          </a:xfrm>
        </p:spPr>
        <p:txBody>
          <a:bodyPr>
            <a:normAutofit/>
          </a:bodyPr>
          <a:lstStyle/>
          <a:p>
            <a:r>
              <a:rPr lang="en-US" sz="4000" b="1" dirty="0">
                <a:solidFill>
                  <a:srgbClr val="C00000"/>
                </a:solidFill>
              </a:rPr>
              <a:t>CMA Circular Number 8</a:t>
            </a:r>
          </a:p>
        </p:txBody>
      </p:sp>
      <p:sp>
        <p:nvSpPr>
          <p:cNvPr id="8" name="Subtitle 7">
            <a:extLst>
              <a:ext uri="{FF2B5EF4-FFF2-40B4-BE49-F238E27FC236}">
                <a16:creationId xmlns:a16="http://schemas.microsoft.com/office/drawing/2014/main" id="{E3A7EE84-5BFB-49DC-9A95-69EE134E3572}"/>
              </a:ext>
            </a:extLst>
          </p:cNvPr>
          <p:cNvSpPr>
            <a:spLocks noGrp="1"/>
          </p:cNvSpPr>
          <p:nvPr>
            <p:ph type="subTitle" idx="1"/>
          </p:nvPr>
        </p:nvSpPr>
        <p:spPr>
          <a:xfrm>
            <a:off x="1370693" y="1331650"/>
            <a:ext cx="9440034" cy="4827835"/>
          </a:xfrm>
        </p:spPr>
        <p:txBody>
          <a:bodyPr>
            <a:normAutofit fontScale="92500" lnSpcReduction="20000"/>
          </a:bodyPr>
          <a:lstStyle/>
          <a:p>
            <a:pPr algn="l"/>
            <a:r>
              <a:rPr lang="en-US" b="1" dirty="0">
                <a:solidFill>
                  <a:srgbClr val="C00000"/>
                </a:solidFill>
                <a:latin typeface="+mj-lt"/>
              </a:rPr>
              <a:t>2. </a:t>
            </a:r>
            <a:r>
              <a:rPr lang="en-US" sz="3200" b="1" dirty="0">
                <a:solidFill>
                  <a:srgbClr val="C00000"/>
                </a:solidFill>
                <a:latin typeface="+mj-lt"/>
              </a:rPr>
              <a:t>Fixed Income Fund </a:t>
            </a:r>
            <a:endParaRPr lang="en-US" sz="3200" b="0" i="0" u="none" strike="noStrike" baseline="0" dirty="0">
              <a:solidFill>
                <a:srgbClr val="C00000"/>
              </a:solidFill>
              <a:latin typeface="+mj-lt"/>
            </a:endParaRPr>
          </a:p>
          <a:p>
            <a:pPr algn="just"/>
            <a:r>
              <a:rPr lang="en-US" sz="3200" b="0" i="0" u="none" strike="noStrike" baseline="0" dirty="0">
                <a:solidFill>
                  <a:srgbClr val="00B0F0"/>
                </a:solidFill>
                <a:latin typeface="+mj-lt"/>
              </a:rPr>
              <a:t>The fund shall invest a minimum of 60% of the market value of its asset under management in fixed income securities at all times. Any funds not invested in fixed income instruments shall be invested in cash and cash equivalents. Fixed income securities refer to financial instruments with a fixed maturity and may or may not make periodic payments of interest and the principal is paid at maturity</a:t>
            </a:r>
          </a:p>
          <a:p>
            <a:pPr marL="342900" indent="-342900" algn="just">
              <a:buFont typeface="Arial" panose="020B0604020202020204" pitchFamily="34" charset="0"/>
              <a:buChar char="•"/>
            </a:pPr>
            <a:endParaRPr lang="en-US" sz="2400" b="1" dirty="0">
              <a:solidFill>
                <a:srgbClr val="00B0F0"/>
              </a:solidFill>
              <a:latin typeface="+mj-lt"/>
            </a:endParaRPr>
          </a:p>
          <a:p>
            <a:pPr algn="just"/>
            <a:r>
              <a:rPr lang="en-US" sz="2400" b="1" dirty="0">
                <a:solidFill>
                  <a:srgbClr val="00B0F0"/>
                </a:solidFill>
                <a:latin typeface="+mj-lt"/>
              </a:rPr>
              <a:t>  </a:t>
            </a:r>
          </a:p>
          <a:p>
            <a:pPr marL="342900" indent="-342900" algn="l">
              <a:buFont typeface="Arial" panose="020B0604020202020204" pitchFamily="34" charset="0"/>
              <a:buChar char="•"/>
            </a:pPr>
            <a:endParaRPr lang="en-US" b="1" dirty="0">
              <a:solidFill>
                <a:srgbClr val="00B0F0"/>
              </a:solidFill>
            </a:endParaRPr>
          </a:p>
          <a:p>
            <a:pPr marL="342900" indent="-342900" algn="l">
              <a:buFont typeface="Arial" panose="020B0604020202020204" pitchFamily="34" charset="0"/>
              <a:buChar char="•"/>
            </a:pPr>
            <a:endParaRPr lang="en-US" b="1" dirty="0">
              <a:solidFill>
                <a:srgbClr val="00B0F0"/>
              </a:solidFill>
            </a:endParaRPr>
          </a:p>
        </p:txBody>
      </p:sp>
      <p:sp>
        <p:nvSpPr>
          <p:cNvPr id="3" name="Date Placeholder 2">
            <a:extLst>
              <a:ext uri="{FF2B5EF4-FFF2-40B4-BE49-F238E27FC236}">
                <a16:creationId xmlns:a16="http://schemas.microsoft.com/office/drawing/2014/main" id="{E6692B2C-8D0D-4440-9AC3-A50AA4EEE2C6}"/>
              </a:ext>
            </a:extLst>
          </p:cNvPr>
          <p:cNvSpPr>
            <a:spLocks noGrp="1"/>
          </p:cNvSpPr>
          <p:nvPr>
            <p:ph type="dt" sz="half" idx="10"/>
          </p:nvPr>
        </p:nvSpPr>
        <p:spPr>
          <a:xfrm>
            <a:off x="9448800" y="6492875"/>
            <a:ext cx="2743200" cy="365125"/>
          </a:xfrm>
        </p:spPr>
        <p:txBody>
          <a:bodyPr/>
          <a:lstStyle/>
          <a:p>
            <a:fld id="{DD1D10DD-3A8C-4E91-BA7C-F4348D608275}" type="datetime2">
              <a:rPr lang="en-US" sz="1400" b="1" smtClean="0">
                <a:solidFill>
                  <a:srgbClr val="00B0F0"/>
                </a:solidFill>
              </a:rPr>
              <a:t>Wednesday, May 26, 2021</a:t>
            </a:fld>
            <a:endParaRPr lang="en-US" sz="1400" b="1" dirty="0">
              <a:solidFill>
                <a:srgbClr val="00B0F0"/>
              </a:solidFill>
            </a:endParaRPr>
          </a:p>
        </p:txBody>
      </p:sp>
      <p:sp>
        <p:nvSpPr>
          <p:cNvPr id="5" name="Slide Number Placeholder 4">
            <a:extLst>
              <a:ext uri="{FF2B5EF4-FFF2-40B4-BE49-F238E27FC236}">
                <a16:creationId xmlns:a16="http://schemas.microsoft.com/office/drawing/2014/main" id="{AFA65E48-1801-43AD-95E1-B9DD85B0848C}"/>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9" name="Picture 6">
            <a:extLst>
              <a:ext uri="{FF2B5EF4-FFF2-40B4-BE49-F238E27FC236}">
                <a16:creationId xmlns:a16="http://schemas.microsoft.com/office/drawing/2014/main" id="{DAAA83AF-9561-4003-A452-5F1DD4D9D27D}"/>
              </a:ext>
            </a:extLst>
          </p:cNvPr>
          <p:cNvPicPr>
            <a:picLocks noChangeAspect="1" noChangeArrowheads="1"/>
          </p:cNvPicPr>
          <p:nvPr/>
        </p:nvPicPr>
        <p:blipFill>
          <a:blip r:embed="rId2" cstate="print"/>
          <a:srcRect/>
          <a:stretch>
            <a:fillRect/>
          </a:stretch>
        </p:blipFill>
        <p:spPr bwMode="auto">
          <a:xfrm>
            <a:off x="0" y="6286486"/>
            <a:ext cx="2652896" cy="57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36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ctrTitle"/>
          </p:nvPr>
        </p:nvSpPr>
        <p:spPr>
          <a:xfrm>
            <a:off x="1375983" y="262958"/>
            <a:ext cx="9440034" cy="855141"/>
          </a:xfrm>
        </p:spPr>
        <p:txBody>
          <a:bodyPr>
            <a:normAutofit/>
          </a:bodyPr>
          <a:lstStyle/>
          <a:p>
            <a:r>
              <a:rPr lang="en-US" sz="4000" b="1" dirty="0">
                <a:solidFill>
                  <a:srgbClr val="C00000"/>
                </a:solidFill>
              </a:rPr>
              <a:t>CMA Circular Number 8</a:t>
            </a:r>
          </a:p>
        </p:txBody>
      </p:sp>
      <p:sp>
        <p:nvSpPr>
          <p:cNvPr id="8" name="Subtitle 7">
            <a:extLst>
              <a:ext uri="{FF2B5EF4-FFF2-40B4-BE49-F238E27FC236}">
                <a16:creationId xmlns:a16="http://schemas.microsoft.com/office/drawing/2014/main" id="{E3A7EE84-5BFB-49DC-9A95-69EE134E3572}"/>
              </a:ext>
            </a:extLst>
          </p:cNvPr>
          <p:cNvSpPr>
            <a:spLocks noGrp="1"/>
          </p:cNvSpPr>
          <p:nvPr>
            <p:ph type="subTitle" idx="1"/>
          </p:nvPr>
        </p:nvSpPr>
        <p:spPr>
          <a:xfrm>
            <a:off x="1370693" y="1331650"/>
            <a:ext cx="9440034" cy="4827835"/>
          </a:xfrm>
        </p:spPr>
        <p:txBody>
          <a:bodyPr>
            <a:normAutofit/>
          </a:bodyPr>
          <a:lstStyle/>
          <a:p>
            <a:pPr algn="l"/>
            <a:r>
              <a:rPr lang="en-US" b="1" dirty="0">
                <a:solidFill>
                  <a:srgbClr val="C00000"/>
                </a:solidFill>
                <a:latin typeface="+mj-lt"/>
              </a:rPr>
              <a:t>3. </a:t>
            </a:r>
            <a:r>
              <a:rPr lang="en-US" sz="2800" b="1" dirty="0">
                <a:solidFill>
                  <a:srgbClr val="C00000"/>
                </a:solidFill>
                <a:latin typeface="+mj-lt"/>
              </a:rPr>
              <a:t>Balanced Fund </a:t>
            </a:r>
            <a:endParaRPr lang="en-US" sz="2800" b="0" i="0" u="none" strike="noStrike" baseline="0" dirty="0">
              <a:solidFill>
                <a:srgbClr val="C00000"/>
              </a:solidFill>
              <a:latin typeface="+mj-lt"/>
            </a:endParaRPr>
          </a:p>
          <a:p>
            <a:pPr algn="just"/>
            <a:r>
              <a:rPr lang="en-US" sz="2800" b="0" i="0" u="none" strike="noStrike" baseline="0" dirty="0">
                <a:solidFill>
                  <a:srgbClr val="00B0F0"/>
                </a:solidFill>
                <a:latin typeface="+mj-lt"/>
              </a:rPr>
              <a:t>The fund shall invest in all eligible asset classes provided that investments in money market, equities and fixed income instruments shall each have a maximum exposure of 60% of the market value of assets under management. The maximum investment in any other asset class shall be in compliance with the limits provided under Regulation 78 of the Capital Market (Collective Investment) regulation,2001; </a:t>
            </a:r>
          </a:p>
          <a:p>
            <a:pPr algn="just"/>
            <a:r>
              <a:rPr lang="en-US" sz="2800" b="1" dirty="0">
                <a:solidFill>
                  <a:srgbClr val="00B0F0"/>
                </a:solidFill>
                <a:latin typeface="+mj-lt"/>
              </a:rPr>
              <a:t>  </a:t>
            </a:r>
          </a:p>
          <a:p>
            <a:pPr marL="342900" indent="-342900" algn="l">
              <a:buFont typeface="Arial" panose="020B0604020202020204" pitchFamily="34" charset="0"/>
              <a:buChar char="•"/>
            </a:pPr>
            <a:endParaRPr lang="en-US" b="1" dirty="0">
              <a:solidFill>
                <a:srgbClr val="00B0F0"/>
              </a:solidFill>
            </a:endParaRPr>
          </a:p>
          <a:p>
            <a:pPr marL="342900" indent="-342900" algn="l">
              <a:buFont typeface="Arial" panose="020B0604020202020204" pitchFamily="34" charset="0"/>
              <a:buChar char="•"/>
            </a:pPr>
            <a:endParaRPr lang="en-US" b="1" dirty="0">
              <a:solidFill>
                <a:srgbClr val="00B0F0"/>
              </a:solidFill>
            </a:endParaRPr>
          </a:p>
        </p:txBody>
      </p:sp>
      <p:sp>
        <p:nvSpPr>
          <p:cNvPr id="3" name="Date Placeholder 2">
            <a:extLst>
              <a:ext uri="{FF2B5EF4-FFF2-40B4-BE49-F238E27FC236}">
                <a16:creationId xmlns:a16="http://schemas.microsoft.com/office/drawing/2014/main" id="{E6692B2C-8D0D-4440-9AC3-A50AA4EEE2C6}"/>
              </a:ext>
            </a:extLst>
          </p:cNvPr>
          <p:cNvSpPr>
            <a:spLocks noGrp="1"/>
          </p:cNvSpPr>
          <p:nvPr>
            <p:ph type="dt" sz="half" idx="10"/>
          </p:nvPr>
        </p:nvSpPr>
        <p:spPr>
          <a:xfrm>
            <a:off x="9448800" y="6492875"/>
            <a:ext cx="2743200" cy="365125"/>
          </a:xfrm>
        </p:spPr>
        <p:txBody>
          <a:bodyPr/>
          <a:lstStyle/>
          <a:p>
            <a:fld id="{DD1D10DD-3A8C-4E91-BA7C-F4348D608275}" type="datetime2">
              <a:rPr lang="en-US" sz="1400" b="1" smtClean="0">
                <a:solidFill>
                  <a:srgbClr val="00B0F0"/>
                </a:solidFill>
              </a:rPr>
              <a:t>Wednesday, May 26, 2021</a:t>
            </a:fld>
            <a:endParaRPr lang="en-US" sz="1400" b="1" dirty="0">
              <a:solidFill>
                <a:srgbClr val="00B0F0"/>
              </a:solidFill>
            </a:endParaRPr>
          </a:p>
        </p:txBody>
      </p:sp>
      <p:sp>
        <p:nvSpPr>
          <p:cNvPr id="5" name="Slide Number Placeholder 4">
            <a:extLst>
              <a:ext uri="{FF2B5EF4-FFF2-40B4-BE49-F238E27FC236}">
                <a16:creationId xmlns:a16="http://schemas.microsoft.com/office/drawing/2014/main" id="{AFA65E48-1801-43AD-95E1-B9DD85B0848C}"/>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9" name="Picture 6">
            <a:extLst>
              <a:ext uri="{FF2B5EF4-FFF2-40B4-BE49-F238E27FC236}">
                <a16:creationId xmlns:a16="http://schemas.microsoft.com/office/drawing/2014/main" id="{DAAA83AF-9561-4003-A452-5F1DD4D9D27D}"/>
              </a:ext>
            </a:extLst>
          </p:cNvPr>
          <p:cNvPicPr>
            <a:picLocks noChangeAspect="1" noChangeArrowheads="1"/>
          </p:cNvPicPr>
          <p:nvPr/>
        </p:nvPicPr>
        <p:blipFill>
          <a:blip r:embed="rId2" cstate="print"/>
          <a:srcRect/>
          <a:stretch>
            <a:fillRect/>
          </a:stretch>
        </p:blipFill>
        <p:spPr bwMode="auto">
          <a:xfrm>
            <a:off x="0" y="6286486"/>
            <a:ext cx="2652896" cy="57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313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ctrTitle"/>
          </p:nvPr>
        </p:nvSpPr>
        <p:spPr>
          <a:xfrm>
            <a:off x="1450749" y="510705"/>
            <a:ext cx="9440034" cy="625973"/>
          </a:xfrm>
        </p:spPr>
        <p:txBody>
          <a:bodyPr>
            <a:normAutofit fontScale="90000"/>
          </a:bodyPr>
          <a:lstStyle/>
          <a:p>
            <a:r>
              <a:rPr lang="en-US" sz="4000" b="1" dirty="0">
                <a:solidFill>
                  <a:srgbClr val="C00000"/>
                </a:solidFill>
              </a:rPr>
              <a:t>Zimele Unit Trust</a:t>
            </a:r>
          </a:p>
        </p:txBody>
      </p:sp>
      <p:sp>
        <p:nvSpPr>
          <p:cNvPr id="8" name="Subtitle 7">
            <a:extLst>
              <a:ext uri="{FF2B5EF4-FFF2-40B4-BE49-F238E27FC236}">
                <a16:creationId xmlns:a16="http://schemas.microsoft.com/office/drawing/2014/main" id="{E3A7EE84-5BFB-49DC-9A95-69EE134E3572}"/>
              </a:ext>
            </a:extLst>
          </p:cNvPr>
          <p:cNvSpPr>
            <a:spLocks noGrp="1"/>
          </p:cNvSpPr>
          <p:nvPr>
            <p:ph type="subTitle" idx="1"/>
          </p:nvPr>
        </p:nvSpPr>
        <p:spPr>
          <a:xfrm>
            <a:off x="1375983" y="1225663"/>
            <a:ext cx="9440034" cy="5251425"/>
          </a:xfrm>
        </p:spPr>
        <p:txBody>
          <a:bodyPr/>
          <a:lstStyle/>
          <a:p>
            <a:pPr marL="342900" indent="-342900" algn="l">
              <a:buFont typeface="Arial" panose="020B0604020202020204" pitchFamily="34" charset="0"/>
              <a:buChar char="•"/>
            </a:pPr>
            <a:r>
              <a:rPr lang="en-US" b="1" dirty="0">
                <a:solidFill>
                  <a:srgbClr val="00B0F0"/>
                </a:solidFill>
              </a:rPr>
              <a:t>The Zimele Money Market Fund (ZMMF) has historically included Treasury bonds in its portfolio to maximize on returns</a:t>
            </a:r>
          </a:p>
          <a:p>
            <a:pPr marL="342900" indent="-342900" algn="l">
              <a:buFont typeface="Arial" panose="020B0604020202020204" pitchFamily="34" charset="0"/>
              <a:buChar char="•"/>
            </a:pPr>
            <a:r>
              <a:rPr lang="en-US" b="1" dirty="0">
                <a:solidFill>
                  <a:srgbClr val="00B0F0"/>
                </a:solidFill>
              </a:rPr>
              <a:t>According to Circular no.8 the current ZMMF is in effect a fixed income fund</a:t>
            </a:r>
          </a:p>
          <a:p>
            <a:pPr marL="342900" indent="-342900" algn="l">
              <a:buFont typeface="Arial" panose="020B0604020202020204" pitchFamily="34" charset="0"/>
              <a:buChar char="•"/>
            </a:pPr>
            <a:r>
              <a:rPr lang="en-US" b="1" dirty="0">
                <a:solidFill>
                  <a:srgbClr val="00B0F0"/>
                </a:solidFill>
              </a:rPr>
              <a:t>Compliance achieved by changing the ZMMF into a fixed income fund</a:t>
            </a:r>
          </a:p>
          <a:p>
            <a:pPr marL="342900" indent="-342900" algn="l">
              <a:buFont typeface="Arial" panose="020B0604020202020204" pitchFamily="34" charset="0"/>
              <a:buChar char="•"/>
            </a:pPr>
            <a:r>
              <a:rPr lang="en-US" b="1" dirty="0">
                <a:solidFill>
                  <a:srgbClr val="00B0F0"/>
                </a:solidFill>
              </a:rPr>
              <a:t>CMA approved the Zimele Fixed Income Fund (ZFIF) as a sub-fund of the Zimele Unit Trust Fund on 8</a:t>
            </a:r>
            <a:r>
              <a:rPr lang="en-US" b="1" baseline="30000" dirty="0">
                <a:solidFill>
                  <a:srgbClr val="00B0F0"/>
                </a:solidFill>
              </a:rPr>
              <a:t>th</a:t>
            </a:r>
            <a:r>
              <a:rPr lang="en-US" b="1" dirty="0">
                <a:solidFill>
                  <a:srgbClr val="00B0F0"/>
                </a:solidFill>
              </a:rPr>
              <a:t> December 2020</a:t>
            </a:r>
          </a:p>
          <a:p>
            <a:pPr marL="342900" indent="-342900" algn="l">
              <a:buFont typeface="Arial" panose="020B0604020202020204" pitchFamily="34" charset="0"/>
              <a:buChar char="•"/>
            </a:pPr>
            <a:r>
              <a:rPr lang="en-US" b="1" dirty="0">
                <a:solidFill>
                  <a:srgbClr val="00B0F0"/>
                </a:solidFill>
              </a:rPr>
              <a:t>CMA granted consent on 14</a:t>
            </a:r>
            <a:r>
              <a:rPr lang="en-US" b="1" baseline="30000" dirty="0">
                <a:solidFill>
                  <a:srgbClr val="00B0F0"/>
                </a:solidFill>
              </a:rPr>
              <a:t>th</a:t>
            </a:r>
            <a:r>
              <a:rPr lang="en-US" b="1" dirty="0">
                <a:solidFill>
                  <a:srgbClr val="00B0F0"/>
                </a:solidFill>
              </a:rPr>
              <a:t> January 2021 for transfer of assets from the ZMMF to the ZFIF, subject to unit holders’ consent , with a temporary extension of up to 30</a:t>
            </a:r>
            <a:r>
              <a:rPr lang="en-US" b="1" baseline="30000" dirty="0">
                <a:solidFill>
                  <a:srgbClr val="00B0F0"/>
                </a:solidFill>
              </a:rPr>
              <a:t>th</a:t>
            </a:r>
            <a:r>
              <a:rPr lang="en-US" b="1" dirty="0">
                <a:solidFill>
                  <a:srgbClr val="00B0F0"/>
                </a:solidFill>
              </a:rPr>
              <a:t> June 2021</a:t>
            </a:r>
          </a:p>
          <a:p>
            <a:pPr marL="342900" indent="-342900" algn="l">
              <a:buFont typeface="Arial" panose="020B0604020202020204" pitchFamily="34" charset="0"/>
              <a:buChar char="•"/>
            </a:pPr>
            <a:r>
              <a:rPr lang="en-US" b="1" dirty="0">
                <a:solidFill>
                  <a:srgbClr val="00B0F0"/>
                </a:solidFill>
              </a:rPr>
              <a:t>Trustee also granted consent for inter-funds transfer on 8</a:t>
            </a:r>
            <a:r>
              <a:rPr lang="en-US" b="1" baseline="30000" dirty="0">
                <a:solidFill>
                  <a:srgbClr val="00B0F0"/>
                </a:solidFill>
              </a:rPr>
              <a:t>th</a:t>
            </a:r>
            <a:r>
              <a:rPr lang="en-US" b="1" dirty="0">
                <a:solidFill>
                  <a:srgbClr val="00B0F0"/>
                </a:solidFill>
              </a:rPr>
              <a:t> January 2021 </a:t>
            </a:r>
          </a:p>
        </p:txBody>
      </p:sp>
      <p:sp>
        <p:nvSpPr>
          <p:cNvPr id="3" name="Date Placeholder 2">
            <a:extLst>
              <a:ext uri="{FF2B5EF4-FFF2-40B4-BE49-F238E27FC236}">
                <a16:creationId xmlns:a16="http://schemas.microsoft.com/office/drawing/2014/main" id="{E6692B2C-8D0D-4440-9AC3-A50AA4EEE2C6}"/>
              </a:ext>
            </a:extLst>
          </p:cNvPr>
          <p:cNvSpPr>
            <a:spLocks noGrp="1"/>
          </p:cNvSpPr>
          <p:nvPr>
            <p:ph type="dt" sz="half" idx="10"/>
          </p:nvPr>
        </p:nvSpPr>
        <p:spPr>
          <a:xfrm>
            <a:off x="9448800" y="6492875"/>
            <a:ext cx="2743200" cy="365125"/>
          </a:xfrm>
        </p:spPr>
        <p:txBody>
          <a:bodyPr/>
          <a:lstStyle/>
          <a:p>
            <a:fld id="{DD1D10DD-3A8C-4E91-BA7C-F4348D608275}" type="datetime2">
              <a:rPr lang="en-US" sz="1400" b="1" smtClean="0">
                <a:solidFill>
                  <a:srgbClr val="00B0F0"/>
                </a:solidFill>
              </a:rPr>
              <a:t>Wednesday, May 26, 2021</a:t>
            </a:fld>
            <a:endParaRPr lang="en-US" sz="1400" b="1" dirty="0">
              <a:solidFill>
                <a:srgbClr val="00B0F0"/>
              </a:solidFill>
            </a:endParaRPr>
          </a:p>
        </p:txBody>
      </p:sp>
      <p:sp>
        <p:nvSpPr>
          <p:cNvPr id="5" name="Slide Number Placeholder 4">
            <a:extLst>
              <a:ext uri="{FF2B5EF4-FFF2-40B4-BE49-F238E27FC236}">
                <a16:creationId xmlns:a16="http://schemas.microsoft.com/office/drawing/2014/main" id="{AFA65E48-1801-43AD-95E1-B9DD85B0848C}"/>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9" name="Picture 6">
            <a:extLst>
              <a:ext uri="{FF2B5EF4-FFF2-40B4-BE49-F238E27FC236}">
                <a16:creationId xmlns:a16="http://schemas.microsoft.com/office/drawing/2014/main" id="{DAAA83AF-9561-4003-A452-5F1DD4D9D27D}"/>
              </a:ext>
            </a:extLst>
          </p:cNvPr>
          <p:cNvPicPr>
            <a:picLocks noChangeAspect="1" noChangeArrowheads="1"/>
          </p:cNvPicPr>
          <p:nvPr/>
        </p:nvPicPr>
        <p:blipFill>
          <a:blip r:embed="rId2" cstate="print"/>
          <a:srcRect/>
          <a:stretch>
            <a:fillRect/>
          </a:stretch>
        </p:blipFill>
        <p:spPr bwMode="auto">
          <a:xfrm>
            <a:off x="0" y="6286486"/>
            <a:ext cx="2652896" cy="57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705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ctrTitle"/>
          </p:nvPr>
        </p:nvSpPr>
        <p:spPr>
          <a:xfrm>
            <a:off x="1447004" y="127002"/>
            <a:ext cx="9440034" cy="516630"/>
          </a:xfrm>
        </p:spPr>
        <p:txBody>
          <a:bodyPr>
            <a:normAutofit fontScale="90000"/>
          </a:bodyPr>
          <a:lstStyle/>
          <a:p>
            <a:r>
              <a:rPr lang="en-US" sz="3200" b="1" dirty="0">
                <a:solidFill>
                  <a:srgbClr val="C00000"/>
                </a:solidFill>
              </a:rPr>
              <a:t>Impact of Zimele Unit Holders Consent</a:t>
            </a:r>
          </a:p>
        </p:txBody>
      </p:sp>
      <p:sp>
        <p:nvSpPr>
          <p:cNvPr id="8" name="Subtitle 7">
            <a:extLst>
              <a:ext uri="{FF2B5EF4-FFF2-40B4-BE49-F238E27FC236}">
                <a16:creationId xmlns:a16="http://schemas.microsoft.com/office/drawing/2014/main" id="{E3A7EE84-5BFB-49DC-9A95-69EE134E3572}"/>
              </a:ext>
            </a:extLst>
          </p:cNvPr>
          <p:cNvSpPr>
            <a:spLocks noGrp="1"/>
          </p:cNvSpPr>
          <p:nvPr>
            <p:ph type="subTitle" idx="1"/>
          </p:nvPr>
        </p:nvSpPr>
        <p:spPr>
          <a:xfrm>
            <a:off x="1375983" y="770633"/>
            <a:ext cx="9440034" cy="5515853"/>
          </a:xfrm>
        </p:spPr>
        <p:txBody>
          <a:bodyPr>
            <a:normAutofit lnSpcReduction="10000"/>
          </a:bodyPr>
          <a:lstStyle/>
          <a:p>
            <a:pPr marL="342900" indent="-342900" algn="l">
              <a:buFont typeface="Arial" panose="020B0604020202020204" pitchFamily="34" charset="0"/>
              <a:buChar char="•"/>
            </a:pPr>
            <a:r>
              <a:rPr lang="en-US" b="1" dirty="0">
                <a:solidFill>
                  <a:srgbClr val="00B0F0"/>
                </a:solidFill>
              </a:rPr>
              <a:t>The Zimele Unit Trust will achieve compliance with Circular no.8</a:t>
            </a:r>
          </a:p>
          <a:p>
            <a:pPr marL="342900" indent="-342900" algn="l">
              <a:buFont typeface="Arial" panose="020B0604020202020204" pitchFamily="34" charset="0"/>
              <a:buChar char="•"/>
            </a:pPr>
            <a:r>
              <a:rPr lang="en-US" b="1" dirty="0">
                <a:solidFill>
                  <a:srgbClr val="00B0F0"/>
                </a:solidFill>
              </a:rPr>
              <a:t>The ZMMF assets will be transferred to the ZFIF to enable continuation of operations and investment activities</a:t>
            </a:r>
          </a:p>
          <a:p>
            <a:pPr marL="342900" indent="-342900" algn="l">
              <a:buFont typeface="Arial" panose="020B0604020202020204" pitchFamily="34" charset="0"/>
              <a:buChar char="•"/>
            </a:pPr>
            <a:r>
              <a:rPr lang="en-US" b="1" dirty="0">
                <a:solidFill>
                  <a:srgbClr val="00B0F0"/>
                </a:solidFill>
              </a:rPr>
              <a:t>Members of the current ZMMF will continue to enjoy all the features and benefits that they have been experiencing since inception of the Fund in 2007, but in the ZFIF </a:t>
            </a:r>
          </a:p>
          <a:p>
            <a:pPr marL="342900" indent="-342900" algn="l">
              <a:buFont typeface="Arial" panose="020B0604020202020204" pitchFamily="34" charset="0"/>
              <a:buChar char="•"/>
            </a:pPr>
            <a:r>
              <a:rPr lang="en-US" b="1" dirty="0">
                <a:solidFill>
                  <a:srgbClr val="00B0F0"/>
                </a:solidFill>
              </a:rPr>
              <a:t>The ZMMF will still continue to operate, but in strict adherence to Circular no.8</a:t>
            </a:r>
          </a:p>
          <a:p>
            <a:pPr marL="342900" indent="-342900" algn="l">
              <a:buFont typeface="Arial" panose="020B0604020202020204" pitchFamily="34" charset="0"/>
              <a:buChar char="•"/>
            </a:pPr>
            <a:r>
              <a:rPr lang="en-US" b="1" dirty="0">
                <a:solidFill>
                  <a:srgbClr val="00B0F0"/>
                </a:solidFill>
              </a:rPr>
              <a:t>Members of the current ZMMF will not be required to fill out new forms or undergo new registration requirements after the consent of inter-funds transfer is approved at the AGM</a:t>
            </a:r>
          </a:p>
          <a:p>
            <a:pPr marL="342900" indent="-342900" algn="l">
              <a:buFont typeface="Arial" panose="020B0604020202020204" pitchFamily="34" charset="0"/>
              <a:buChar char="•"/>
            </a:pPr>
            <a:r>
              <a:rPr lang="en-US" b="1" dirty="0">
                <a:solidFill>
                  <a:srgbClr val="00B0F0"/>
                </a:solidFill>
              </a:rPr>
              <a:t>The Zimele Balanced Fund is compliant to Circular no.8</a:t>
            </a:r>
          </a:p>
          <a:p>
            <a:pPr marL="342900" indent="-342900" algn="l">
              <a:buFont typeface="Arial" panose="020B0604020202020204" pitchFamily="34" charset="0"/>
              <a:buChar char="•"/>
            </a:pPr>
            <a:endParaRPr lang="en-US" b="1" dirty="0">
              <a:solidFill>
                <a:srgbClr val="00B0F0"/>
              </a:solidFill>
            </a:endParaRPr>
          </a:p>
          <a:p>
            <a:pPr marL="342900" indent="-342900" algn="l">
              <a:buFont typeface="Arial" panose="020B0604020202020204" pitchFamily="34" charset="0"/>
              <a:buChar char="•"/>
            </a:pPr>
            <a:endParaRPr lang="en-US" b="1" dirty="0">
              <a:solidFill>
                <a:srgbClr val="00B0F0"/>
              </a:solidFill>
            </a:endParaRPr>
          </a:p>
        </p:txBody>
      </p:sp>
      <p:sp>
        <p:nvSpPr>
          <p:cNvPr id="3" name="Date Placeholder 2">
            <a:extLst>
              <a:ext uri="{FF2B5EF4-FFF2-40B4-BE49-F238E27FC236}">
                <a16:creationId xmlns:a16="http://schemas.microsoft.com/office/drawing/2014/main" id="{E6692B2C-8D0D-4440-9AC3-A50AA4EEE2C6}"/>
              </a:ext>
            </a:extLst>
          </p:cNvPr>
          <p:cNvSpPr>
            <a:spLocks noGrp="1"/>
          </p:cNvSpPr>
          <p:nvPr>
            <p:ph type="dt" sz="half" idx="10"/>
          </p:nvPr>
        </p:nvSpPr>
        <p:spPr>
          <a:xfrm>
            <a:off x="9448800" y="6492875"/>
            <a:ext cx="2743200" cy="365125"/>
          </a:xfrm>
        </p:spPr>
        <p:txBody>
          <a:bodyPr/>
          <a:lstStyle/>
          <a:p>
            <a:fld id="{DD1D10DD-3A8C-4E91-BA7C-F4348D608275}" type="datetime2">
              <a:rPr lang="en-US" sz="1400" b="1" smtClean="0">
                <a:solidFill>
                  <a:srgbClr val="00B0F0"/>
                </a:solidFill>
              </a:rPr>
              <a:t>Wednesday, May 26, 2021</a:t>
            </a:fld>
            <a:endParaRPr lang="en-US" sz="1400" b="1" dirty="0">
              <a:solidFill>
                <a:srgbClr val="00B0F0"/>
              </a:solidFill>
            </a:endParaRPr>
          </a:p>
        </p:txBody>
      </p:sp>
      <p:sp>
        <p:nvSpPr>
          <p:cNvPr id="5" name="Slide Number Placeholder 4">
            <a:extLst>
              <a:ext uri="{FF2B5EF4-FFF2-40B4-BE49-F238E27FC236}">
                <a16:creationId xmlns:a16="http://schemas.microsoft.com/office/drawing/2014/main" id="{AFA65E48-1801-43AD-95E1-B9DD85B0848C}"/>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9" name="Picture 6">
            <a:extLst>
              <a:ext uri="{FF2B5EF4-FFF2-40B4-BE49-F238E27FC236}">
                <a16:creationId xmlns:a16="http://schemas.microsoft.com/office/drawing/2014/main" id="{DAAA83AF-9561-4003-A452-5F1DD4D9D27D}"/>
              </a:ext>
            </a:extLst>
          </p:cNvPr>
          <p:cNvPicPr>
            <a:picLocks noChangeAspect="1" noChangeArrowheads="1"/>
          </p:cNvPicPr>
          <p:nvPr/>
        </p:nvPicPr>
        <p:blipFill>
          <a:blip r:embed="rId2" cstate="print"/>
          <a:srcRect/>
          <a:stretch>
            <a:fillRect/>
          </a:stretch>
        </p:blipFill>
        <p:spPr bwMode="auto">
          <a:xfrm>
            <a:off x="0" y="6286486"/>
            <a:ext cx="2652896" cy="57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254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{563E862C-1604-4924-9B89-8C1E98F75534}tf12214701_win32</Template>
  <TotalTime>71</TotalTime>
  <Words>618</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Goudy Old Style</vt:lpstr>
      <vt:lpstr>Wingdings 2</vt:lpstr>
      <vt:lpstr>SlateVTI</vt:lpstr>
      <vt:lpstr> Zimele Unit Trust  Background on Request for Zimele Unit Holders Consent for Inter-Funds Transfer </vt:lpstr>
      <vt:lpstr>CMA Circular Number 8 of 2020</vt:lpstr>
      <vt:lpstr>CMA Circular Number 8</vt:lpstr>
      <vt:lpstr>CMA Circular Number 8</vt:lpstr>
      <vt:lpstr>CMA Circular Number 8</vt:lpstr>
      <vt:lpstr>Zimele Unit Trust</vt:lpstr>
      <vt:lpstr>Impact of Zimele Unit Holders Consent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Isaac</dc:creator>
  <cp:lastModifiedBy>Isaac</cp:lastModifiedBy>
  <cp:revision>22</cp:revision>
  <dcterms:created xsi:type="dcterms:W3CDTF">2021-05-26T05:57:42Z</dcterms:created>
  <dcterms:modified xsi:type="dcterms:W3CDTF">2021-05-26T07:08:53Z</dcterms:modified>
</cp:coreProperties>
</file>